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4a" ContentType="audio/unknown"/>
  <Override PartName="/ppt/media/media2.m4a" ContentType="audio/unknown"/>
  <Override PartName="/ppt/notesSlides/notesSlide1.xml" ContentType="application/vnd.openxmlformats-officedocument.presentationml.notesSlide+xml"/>
  <Override PartName="/ppt/media/media3.m4a" ContentType="audio/unknown"/>
  <Override PartName="/ppt/media/media4.m4a" ContentType="audio/unknown"/>
  <Override PartName="/ppt/media/media5.m4a" ContentType="audio/unknown"/>
  <Override PartName="/ppt/media/media6.m4a" ContentType="audio/unknown"/>
  <Override PartName="/ppt/media/media7.m4a" ContentType="audio/unknown"/>
  <Override PartName="/ppt/media/media8.m4a" ContentType="audio/unknown"/>
  <Override PartName="/ppt/media/media9.m4a" ContentType="audio/unknown"/>
  <Override PartName="/ppt/media/media10.m4a" ContentType="audio/unknown"/>
  <Override PartName="/ppt/media/media11.m4a" ContentType="audio/unknown"/>
  <Override PartName="/ppt/notesSlides/notesSlide2.xml" ContentType="application/vnd.openxmlformats-officedocument.presentationml.notesSlide+xml"/>
  <Override PartName="/ppt/media/media12.m4a" ContentType="audio/unknown"/>
  <Override PartName="/ppt/media/media13.m4a" ContentType="audio/unknown"/>
  <Override PartName="/ppt/media/media14.m4a" ContentType="audio/unknown"/>
  <Override PartName="/ppt/media/media15.m4a" ContentType="audio/unknown"/>
  <Override PartName="/ppt/media/media16.m4a" ContentType="audio/unknown"/>
  <Override PartName="/ppt/media/media17.m4a" ContentType="audio/unknown"/>
  <Override PartName="/ppt/media/media18.m4a" ContentType="audio/unknown"/>
  <Override PartName="/ppt/media/media19.m4a" ContentType="audio/unknown"/>
  <Override PartName="/ppt/media/media20.m4a" ContentType="audio/unknown"/>
  <Override PartName="/ppt/media/media21.m4a" ContentType="audio/unknown"/>
  <Override PartName="/ppt/media/media22.m4a" ContentType="audio/unknown"/>
  <Override PartName="/ppt/media/media23.m4a" ContentType="audio/unknown"/>
  <Override PartName="/ppt/media/media24.m4a" ContentType="audio/unknown"/>
  <Override PartName="/ppt/media/media25.m4a" ContentType="audio/unknown"/>
  <Override PartName="/ppt/media/media26.m4a" ContentType="audio/unknown"/>
  <Override PartName="/ppt/media/media27.m4a" ContentType="audio/unknown"/>
  <Override PartName="/ppt/media/media28.m4a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4A7EBB"/>
              </a:solidFill>
              <a:prstDash val="solid"/>
              <a:round/>
            </a:ln>
          </a:left>
          <a:right>
            <a:ln w="9525" cap="flat">
              <a:solidFill>
                <a:srgbClr val="4A7EBB"/>
              </a:solidFill>
              <a:prstDash val="solid"/>
              <a:round/>
            </a:ln>
          </a:right>
          <a:top>
            <a:ln w="9525" cap="flat">
              <a:solidFill>
                <a:srgbClr val="4A7EBB"/>
              </a:solidFill>
              <a:prstDash val="solid"/>
              <a:round/>
            </a:ln>
          </a:top>
          <a:bottom>
            <a:ln w="9525" cap="flat">
              <a:solidFill>
                <a:srgbClr val="4A7EBB"/>
              </a:solidFill>
              <a:prstDash val="solid"/>
              <a:round/>
            </a:ln>
          </a:bottom>
          <a:insideH>
            <a:ln w="9525" cap="flat">
              <a:solidFill>
                <a:srgbClr val="4A7EBB"/>
              </a:solidFill>
              <a:prstDash val="solid"/>
              <a:round/>
            </a:ln>
          </a:insideH>
          <a:insideV>
            <a:ln w="9525" cap="flat">
              <a:solidFill>
                <a:srgbClr val="4A7EBB"/>
              </a:solidFill>
              <a:prstDash val="solid"/>
              <a:round/>
            </a:ln>
          </a:insideV>
        </a:tcBdr>
        <a:fill>
          <a:solidFill>
            <a:schemeClr val="accent1">
              <a:alpha val="4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4A7EBB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9525" cap="flat">
              <a:solidFill>
                <a:srgbClr val="4A7EBB"/>
              </a:solidFill>
              <a:prstDash val="solid"/>
              <a:round/>
            </a:ln>
          </a:top>
          <a:bottom>
            <a:ln w="9525" cap="flat">
              <a:solidFill>
                <a:srgbClr val="4A7EBB"/>
              </a:solidFill>
              <a:prstDash val="solid"/>
              <a:round/>
            </a:ln>
          </a:bottom>
          <a:insideH>
            <a:ln w="9525" cap="flat">
              <a:solidFill>
                <a:srgbClr val="4A7EBB"/>
              </a:solidFill>
              <a:prstDash val="solid"/>
              <a:round/>
            </a:ln>
          </a:insideH>
          <a:insideV>
            <a:ln w="9525" cap="flat">
              <a:solidFill>
                <a:srgbClr val="4A7EBB"/>
              </a:solidFill>
              <a:prstDash val="solid"/>
              <a:round/>
            </a:ln>
          </a:insideV>
        </a:tcBdr>
        <a:fill>
          <a:solidFill>
            <a:schemeClr val="accent1">
              <a:alpha val="4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4A7EBB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back-to-back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多变种测试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Procurement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：采购，获得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4" name="正文级别 1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algn="ctr">
              <a:buFontTx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" name="标题文本"/>
          <p:cNvSpPr txBox="1"/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25" name="正文级别 1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6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cap="all"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34" name="正文级别 1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>
              <a:spcBef>
                <a:spcPts val="400"/>
              </a:spcBef>
              <a:buFontTx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/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3" name="正文级别 1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/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2" name="正文级别 1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1pPr>
            <a:lvl2pPr>
              <a:spcBef>
                <a:spcPts val="500"/>
              </a:spcBef>
              <a:buFontTx/>
              <a:defRPr b="1" sz="2400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文本"/>
          <p:cNvSpPr txBox="1"/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文本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文本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87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8" name="正文级别 1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>
              <a:spcBef>
                <a:spcPts val="300"/>
              </a:spcBef>
              <a:buFontTx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标题文本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6" name="正文级别 1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3" Type="http://schemas.microsoft.com/office/2007/relationships/media" Target="../media/media1.m4a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audio" Target="../media/media10.m4a"/><Relationship Id="rId4" Type="http://schemas.microsoft.com/office/2007/relationships/media" Target="../media/media10.m4a"/><Relationship Id="rId5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3" Type="http://schemas.microsoft.com/office/2007/relationships/media" Target="../media/media11.m4a"/><Relationship Id="rId4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audio" Target="../media/media12.m4a"/><Relationship Id="rId4" Type="http://schemas.microsoft.com/office/2007/relationships/media" Target="../media/media12.m4a"/><Relationship Id="rId5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3" Type="http://schemas.microsoft.com/office/2007/relationships/media" Target="../media/media13.m4a"/><Relationship Id="rId4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audio" Target="../media/media14.m4a"/><Relationship Id="rId4" Type="http://schemas.microsoft.com/office/2007/relationships/media" Target="../media/media14.m4a"/><Relationship Id="rId5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3" Type="http://schemas.microsoft.com/office/2007/relationships/media" Target="../media/media15.m4a"/><Relationship Id="rId4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3" Type="http://schemas.microsoft.com/office/2007/relationships/media" Target="../media/media16.m4a"/><Relationship Id="rId4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3" Type="http://schemas.microsoft.com/office/2007/relationships/media" Target="../media/media17.m4a"/><Relationship Id="rId4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audio" Target="../media/media18.m4a"/><Relationship Id="rId4" Type="http://schemas.microsoft.com/office/2007/relationships/media" Target="../media/media18.m4a"/><Relationship Id="rId5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3" Type="http://schemas.microsoft.com/office/2007/relationships/media" Target="../media/media19.m4a"/><Relationship Id="rId4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3" Type="http://schemas.microsoft.com/office/2007/relationships/media" Target="../media/media2.m4a"/><Relationship Id="rId4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3" Type="http://schemas.microsoft.com/office/2007/relationships/media" Target="../media/media20.m4a"/><Relationship Id="rId4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audio" Target="../media/media21.m4a"/><Relationship Id="rId4" Type="http://schemas.microsoft.com/office/2007/relationships/media" Target="../media/media21.m4a"/><Relationship Id="rId5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3" Type="http://schemas.microsoft.com/office/2007/relationships/media" Target="../media/media22.m4a"/><Relationship Id="rId4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3" Type="http://schemas.microsoft.com/office/2007/relationships/media" Target="../media/media23.m4a"/><Relationship Id="rId4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3" Type="http://schemas.microsoft.com/office/2007/relationships/media" Target="../media/media24.m4a"/><Relationship Id="rId4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3" Type="http://schemas.microsoft.com/office/2007/relationships/media" Target="../media/media25.m4a"/><Relationship Id="rId4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3" Type="http://schemas.microsoft.com/office/2007/relationships/media" Target="../media/media26.m4a"/><Relationship Id="rId4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3" Type="http://schemas.microsoft.com/office/2007/relationships/media" Target="../media/media27.m4a"/><Relationship Id="rId4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3" Type="http://schemas.microsoft.com/office/2007/relationships/media" Target="../media/media28.m4a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audio" Target="../media/media3.m4a"/><Relationship Id="rId4" Type="http://schemas.microsoft.com/office/2007/relationships/media" Target="../media/media3.m4a"/><Relationship Id="rId5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3" Type="http://schemas.microsoft.com/office/2007/relationships/media" Target="../media/media4.m4a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audio" Target="../media/media5.m4a"/><Relationship Id="rId4" Type="http://schemas.microsoft.com/office/2007/relationships/media" Target="../media/media5.m4a"/><Relationship Id="rId5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3" Type="http://schemas.microsoft.com/office/2007/relationships/media" Target="../media/media6.m4a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3" Type="http://schemas.microsoft.com/office/2007/relationships/media" Target="../media/media7.m4a"/><Relationship Id="rId4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3" Type="http://schemas.microsoft.com/office/2007/relationships/media" Target="../media/media8.m4a"/><Relationship Id="rId4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3" Type="http://schemas.microsoft.com/office/2007/relationships/media" Target="../media/media9.m4a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99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Coping with change</a:t>
            </a:r>
          </a:p>
        </p:txBody>
      </p:sp>
      <p:sp>
        <p:nvSpPr>
          <p:cNvPr id="100" name="Content Placeholder 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Change is inevitable in all large software projects</a:t>
            </a:r>
            <a:r>
              <a:rPr>
                <a:solidFill>
                  <a:srgbClr val="46424D"/>
                </a:solidFill>
              </a:rPr>
              <a:t>.</a:t>
            </a:r>
            <a:endParaRPr>
              <a:solidFill>
                <a:srgbClr val="46424D"/>
              </a:solidFill>
            </a:endParaRPr>
          </a:p>
          <a:p>
            <a:pPr lvl="1" marL="742950" indent="-285750">
              <a:spcBef>
                <a:spcPts val="300"/>
              </a:spcBef>
              <a:defRPr sz="2000"/>
            </a:pPr>
            <a:r>
              <a:t>Business changes lead to new and changed system requirements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New technologies open up new possibilities for improving implementations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Changing platforms require application changes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Change leads to rework</a:t>
            </a:r>
            <a:r>
              <a:rPr>
                <a:solidFill>
                  <a:srgbClr val="46424D"/>
                </a:solidFill>
              </a:rPr>
              <a:t> so the costs of change include both rework (e.g. re-analysing requirements) as well as the costs of implementing new functionality</a:t>
            </a:r>
          </a:p>
        </p:txBody>
      </p:sp>
      <p:sp>
        <p:nvSpPr>
          <p:cNvPr id="101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5665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55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Incremental delivery </a:t>
            </a:r>
          </a:p>
        </p:txBody>
      </p:sp>
      <p:pic>
        <p:nvPicPr>
          <p:cNvPr id="15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353036"/>
            <a:ext cx="8172017" cy="276724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 Placeholder 6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" name="音频录音.m4a" descr="音频录音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85667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61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Incremental delivery advantages</a:t>
            </a:r>
          </a:p>
        </p:txBody>
      </p:sp>
      <p:sp>
        <p:nvSpPr>
          <p:cNvPr id="162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Customer value can be delivered with each increment so </a:t>
            </a:r>
            <a:r>
              <a:rPr>
                <a:solidFill>
                  <a:srgbClr val="FF0000"/>
                </a:solidFill>
              </a:rPr>
              <a:t>system functionality is available earlier</a:t>
            </a:r>
            <a:r>
              <a:t>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Early increments act as a prototype </a:t>
            </a:r>
            <a:r>
              <a:rPr>
                <a:solidFill>
                  <a:srgbClr val="46424D"/>
                </a:solidFill>
              </a:rPr>
              <a:t>to help elicit requirements for later increments.</a:t>
            </a:r>
            <a:endParaRPr>
              <a:solidFill>
                <a:srgbClr val="46424D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Lower risk </a:t>
            </a:r>
            <a:r>
              <a:rPr>
                <a:solidFill>
                  <a:srgbClr val="46424D"/>
                </a:solidFill>
              </a:rPr>
              <a:t>of overall project failure.</a:t>
            </a:r>
            <a:endParaRPr>
              <a:solidFill>
                <a:srgbClr val="46424D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The highest priority system </a:t>
            </a:r>
            <a:r>
              <a:rPr>
                <a:solidFill>
                  <a:srgbClr val="46424D"/>
                </a:solidFill>
              </a:rPr>
              <a:t>services tend to receive the most testing.</a:t>
            </a:r>
          </a:p>
        </p:txBody>
      </p:sp>
      <p:sp>
        <p:nvSpPr>
          <p:cNvPr id="163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8998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67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Incremental delivery problems</a:t>
            </a:r>
          </a:p>
        </p:txBody>
      </p:sp>
      <p:sp>
        <p:nvSpPr>
          <p:cNvPr id="168" name="Content Placeholder 2"/>
          <p:cNvSpPr txBox="1"/>
          <p:nvPr>
            <p:ph type="body" idx="1"/>
          </p:nvPr>
        </p:nvSpPr>
        <p:spPr>
          <a:xfrm>
            <a:off x="337799" y="1600200"/>
            <a:ext cx="8229601" cy="4525963"/>
          </a:xfrm>
          <a:prstGeom prst="rect">
            <a:avLst/>
          </a:prstGeom>
        </p:spPr>
        <p:txBody>
          <a:bodyPr/>
          <a:lstStyle/>
          <a:p>
            <a:pPr/>
            <a:r>
              <a:t>Most systems </a:t>
            </a:r>
            <a:r>
              <a:rPr>
                <a:solidFill>
                  <a:srgbClr val="FF0000"/>
                </a:solidFill>
              </a:rPr>
              <a:t>require a set of basic facilities that are used by different parts of the system. </a:t>
            </a:r>
            <a:endParaRPr>
              <a:solidFill>
                <a:srgbClr val="FF0000"/>
              </a:solidFill>
            </a:endParaRPr>
          </a:p>
          <a:p>
            <a:pPr lvl="1" marL="742950" indent="-285750">
              <a:spcBef>
                <a:spcPts val="300"/>
              </a:spcBef>
              <a:defRPr sz="2000"/>
            </a:pPr>
            <a:r>
              <a:t>As requirements are not defined in detail until an increment is to be implemented, it can be hard to identify common facilities that are needed by all increments. </a:t>
            </a:r>
          </a:p>
          <a:p>
            <a:pPr/>
            <a:r>
              <a:t>The essence of iterative processes is that the specification is developed in conjunction with the software. 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However, this </a:t>
            </a:r>
            <a:r>
              <a:rPr>
                <a:solidFill>
                  <a:srgbClr val="FF0000"/>
                </a:solidFill>
              </a:rPr>
              <a:t>conflicts</a:t>
            </a:r>
            <a:r>
              <a:t> with the procurement model of many organizations, where the complete system specification is part of the system development contract. </a:t>
            </a:r>
          </a:p>
        </p:txBody>
      </p:sp>
      <p:sp>
        <p:nvSpPr>
          <p:cNvPr id="169" name="Slide Number Placeholder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音频录音.m4a" descr="音频录音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88998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75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Boehm’s spiral model</a:t>
            </a:r>
          </a:p>
        </p:txBody>
      </p:sp>
      <p:sp>
        <p:nvSpPr>
          <p:cNvPr id="176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Process is represented as a spiral </a:t>
            </a:r>
            <a:r>
              <a:rPr>
                <a:solidFill>
                  <a:srgbClr val="46424D"/>
                </a:solidFill>
              </a:rPr>
              <a:t>rather than as a sequence of activities with backtracking.</a:t>
            </a:r>
            <a:endParaRPr>
              <a:solidFill>
                <a:srgbClr val="46424D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Each loop </a:t>
            </a:r>
            <a:r>
              <a:rPr>
                <a:solidFill>
                  <a:srgbClr val="46424D"/>
                </a:solidFill>
              </a:rPr>
              <a:t>in the spiral represents a phase in the process. </a:t>
            </a:r>
            <a:endParaRPr>
              <a:solidFill>
                <a:srgbClr val="46424D"/>
              </a:solidFill>
            </a:endParaRPr>
          </a:p>
          <a:p>
            <a:pPr/>
            <a:r>
              <a:t>No fixed phases such as specification or design - </a:t>
            </a:r>
            <a:r>
              <a:rPr>
                <a:solidFill>
                  <a:srgbClr val="FF0000"/>
                </a:solidFill>
              </a:rPr>
              <a:t>loops in the spiral are chosen depending on what is required.</a:t>
            </a:r>
            <a:endParaRPr>
              <a:solidFill>
                <a:srgbClr val="FF0000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Risks are explicitly assessed </a:t>
            </a:r>
            <a:r>
              <a:rPr>
                <a:solidFill>
                  <a:srgbClr val="46424D"/>
                </a:solidFill>
              </a:rPr>
              <a:t>and resolved throughout the process.</a:t>
            </a:r>
          </a:p>
        </p:txBody>
      </p:sp>
      <p:sp>
        <p:nvSpPr>
          <p:cNvPr id="177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70680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81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Boehm’s spiral model of the software process </a:t>
            </a:r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470" y="1644649"/>
            <a:ext cx="6986170" cy="4753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lide Number Placeholder 6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音频录音.m4a" descr="音频录音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265668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87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Spiral model sectors</a:t>
            </a:r>
          </a:p>
        </p:txBody>
      </p:sp>
      <p:sp>
        <p:nvSpPr>
          <p:cNvPr id="188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Objective setting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Specific objectives for the phase are identified.</a:t>
            </a:r>
          </a:p>
          <a:p>
            <a:pPr/>
            <a:r>
              <a:t>Risk assessment and reduction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Risks are assessed and activities put in place to reduce the key risks.</a:t>
            </a:r>
          </a:p>
          <a:p>
            <a:pPr/>
            <a:r>
              <a:t>Development and validation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A development model for the system is chosen  which can be any of the generic models.</a:t>
            </a:r>
          </a:p>
          <a:p>
            <a:pPr/>
            <a:r>
              <a:t>Planning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The project is reviewed and the next phase of the spiral is planned.</a:t>
            </a:r>
          </a:p>
        </p:txBody>
      </p:sp>
      <p:sp>
        <p:nvSpPr>
          <p:cNvPr id="189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0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666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93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Spiral model usage</a:t>
            </a:r>
          </a:p>
        </p:txBody>
      </p:sp>
      <p:sp>
        <p:nvSpPr>
          <p:cNvPr id="19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Spiral model has been very influential in helping people think about iteration in software processes and introducing the risk-driven approach to development.</a:t>
            </a:r>
          </a:p>
          <a:p>
            <a:pPr/>
            <a:r>
              <a:t>In practice, however, the model is rarely used as published for practical software development.</a:t>
            </a:r>
          </a:p>
        </p:txBody>
      </p:sp>
      <p:sp>
        <p:nvSpPr>
          <p:cNvPr id="195" name="Slide Number Placeholder 4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77346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99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The Rational Unified Process</a:t>
            </a:r>
          </a:p>
        </p:txBody>
      </p:sp>
      <p:sp>
        <p:nvSpPr>
          <p:cNvPr id="200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A modern generic process derived from the work on the UML and associated process.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Brings together aspects of the 3 generic process models </a:t>
            </a:r>
            <a:r>
              <a:rPr>
                <a:solidFill>
                  <a:srgbClr val="46424D"/>
                </a:solidFill>
              </a:rPr>
              <a:t>discussed previously.</a:t>
            </a:r>
            <a:endParaRPr>
              <a:solidFill>
                <a:srgbClr val="46424D"/>
              </a:solidFill>
            </a:endParaRPr>
          </a:p>
          <a:p>
            <a:pPr/>
            <a:r>
              <a:t>Normally described from 3 perspectives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A dynamic perspective that shows phases over time;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A static perspective that shows process activities;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A practive perspective that suggests good practice.</a:t>
            </a:r>
          </a:p>
        </p:txBody>
      </p:sp>
      <p:sp>
        <p:nvSpPr>
          <p:cNvPr id="201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2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19002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05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Phases in the Rational Unified Process </a:t>
            </a:r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775337"/>
            <a:ext cx="7968481" cy="183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lide Number Placeholder 6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音频录音.m4a" descr="音频录音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23990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11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RUP phases</a:t>
            </a:r>
          </a:p>
        </p:txBody>
      </p:sp>
      <p:sp>
        <p:nvSpPr>
          <p:cNvPr id="212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Inception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Establish the business case for the system.</a:t>
            </a:r>
          </a:p>
          <a:p>
            <a:pPr/>
            <a:r>
              <a:t>Elaboration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Develop an understanding of the problem domain and the system architecture.</a:t>
            </a:r>
          </a:p>
          <a:p>
            <a:pPr/>
            <a:r>
              <a:t>Construction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System design, programming and testing.</a:t>
            </a:r>
          </a:p>
          <a:p>
            <a:pPr/>
            <a:r>
              <a:t>Transition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Deploy the system in its operating environment.</a:t>
            </a:r>
          </a:p>
        </p:txBody>
      </p:sp>
      <p:sp>
        <p:nvSpPr>
          <p:cNvPr id="213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4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69002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05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Reducing the costs of rework</a:t>
            </a:r>
          </a:p>
        </p:txBody>
      </p:sp>
      <p:sp>
        <p:nvSpPr>
          <p:cNvPr id="106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Change avoidance</a:t>
            </a:r>
            <a:r>
              <a:rPr>
                <a:solidFill>
                  <a:srgbClr val="46424D"/>
                </a:solidFill>
              </a:rPr>
              <a:t>, where the software process includes activities that can anticipate possible changes before significant rework is required. </a:t>
            </a:r>
            <a:endParaRPr>
              <a:solidFill>
                <a:srgbClr val="46424D"/>
              </a:solidFill>
            </a:endParaRPr>
          </a:p>
          <a:p>
            <a:pPr lvl="1" marL="742950" indent="-285750">
              <a:spcBef>
                <a:spcPts val="300"/>
              </a:spcBef>
              <a:defRPr sz="2000"/>
            </a:pPr>
            <a:r>
              <a:t>For example, a prototype system may be developed to show some key features of the system to customers.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Change tolerance</a:t>
            </a:r>
            <a:r>
              <a:rPr>
                <a:solidFill>
                  <a:srgbClr val="46424D"/>
                </a:solidFill>
              </a:rPr>
              <a:t>, where the process is designed so that changes can be accommodated at relatively low cost.</a:t>
            </a:r>
            <a:endParaRPr>
              <a:solidFill>
                <a:srgbClr val="46424D"/>
              </a:solidFill>
            </a:endParaRPr>
          </a:p>
          <a:p>
            <a:pPr lvl="1" marL="742950" indent="-285750">
              <a:spcBef>
                <a:spcPts val="300"/>
              </a:spcBef>
              <a:defRPr sz="2000"/>
            </a:pPr>
            <a:r>
              <a:t>This normally involves some form of incremental development. Proposed changes may be implemented in increments that have not yet been developed. If this is impossible, then only a single increment (a small part of the system) may have be altered to incorporate the change.</a:t>
            </a:r>
          </a:p>
        </p:txBody>
      </p:sp>
      <p:sp>
        <p:nvSpPr>
          <p:cNvPr id="107" name="Slide Number Placeholder 3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68997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17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RUP iteration</a:t>
            </a:r>
          </a:p>
        </p:txBody>
      </p:sp>
      <p:sp>
        <p:nvSpPr>
          <p:cNvPr id="21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In-phase iteration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Each phase is iterative with results developed incrementally.</a:t>
            </a:r>
          </a:p>
          <a:p>
            <a:pPr/>
            <a:r>
              <a:t>Cross-phase iteration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As shown by the loop in the RUP model, the whole set of phases may be enacted incrementally.</a:t>
            </a:r>
          </a:p>
        </p:txBody>
      </p:sp>
      <p:sp>
        <p:nvSpPr>
          <p:cNvPr id="219" name="Slide Number Placeholder 4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85668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页脚占位符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23" name="标题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Phases in the Rational Unified Process </a:t>
            </a:r>
          </a:p>
        </p:txBody>
      </p:sp>
      <p:sp>
        <p:nvSpPr>
          <p:cNvPr id="224" name="内容占位符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幻灯片编号占位符 4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1600200"/>
            <a:ext cx="8310951" cy="452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音频录音.m4a" descr="音频录音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99002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30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Static workflows in the Rational Unified Process</a:t>
            </a:r>
          </a:p>
        </p:txBody>
      </p:sp>
      <p:graphicFrame>
        <p:nvGraphicFramePr>
          <p:cNvPr id="231" name="Table 11"/>
          <p:cNvGraphicFramePr/>
          <p:nvPr/>
        </p:nvGraphicFramePr>
        <p:xfrm>
          <a:off x="861369" y="1837356"/>
          <a:ext cx="7367218" cy="421511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27377"/>
                <a:gridCol w="5039841"/>
              </a:tblGrid>
              <a:tr h="465474">
                <a:tc>
                  <a:txBody>
                    <a:bodyPr/>
                    <a:lstStyle/>
                    <a:p>
                      <a:pPr algn="just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Workflow</a:t>
                      </a:r>
                    </a:p>
                  </a:txBody>
                  <a:tcPr marL="73025" marR="73025" marT="73025" marB="73025" anchor="t" anchorCtr="0" horzOverflow="overflow">
                    <a:lnL>
                      <a:solidFill>
                        <a:srgbClr val="4A7EBB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73025" marR="73025" marT="73025" marB="73025" anchor="t" anchorCtr="0" horzOverflow="overflow">
                    <a:lnR>
                      <a:solidFill>
                        <a:srgbClr val="4A7EBB"/>
                      </a:solidFill>
                    </a:lnR>
                  </a:tcPr>
                </a:tc>
              </a:tr>
              <a:tr h="61416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Business modelling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The business processes are modelled using business use cases.</a:t>
                      </a:r>
                    </a:p>
                  </a:txBody>
                  <a:tcPr marL="0" marR="0" marT="0" marB="0" anchor="t" anchorCtr="0" horzOverflow="overflow"/>
                </a:tc>
              </a:tr>
              <a:tr h="872761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Requirements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Actors who interact with the system are identified and use cases are developed to model the system requirements.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  <a:tr h="872761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 and design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 design model is created and documented using architectural models, component models, object models and sequence models.</a:t>
                      </a:r>
                    </a:p>
                  </a:txBody>
                  <a:tcPr marL="0" marR="0" marT="0" marB="0" anchor="t" anchorCtr="0" horzOverflow="overflow"/>
                </a:tc>
              </a:tr>
              <a:tr h="1389952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Implementation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The components in the system are implemented and structured into implementation sub-systems. Automatic code generation from design models helps accelerate this process.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</a:tbl>
          </a:graphicData>
        </a:graphic>
      </p:graphicFrame>
      <p:sp>
        <p:nvSpPr>
          <p:cNvPr id="232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3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20657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36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Static workflows in the Rational Unified Process</a:t>
            </a:r>
          </a:p>
        </p:txBody>
      </p:sp>
      <p:graphicFrame>
        <p:nvGraphicFramePr>
          <p:cNvPr id="237" name="Content Placeholder 3"/>
          <p:cNvGraphicFramePr/>
          <p:nvPr/>
        </p:nvGraphicFramePr>
        <p:xfrm>
          <a:off x="457200" y="2005500"/>
          <a:ext cx="8229600" cy="22250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31616"/>
                <a:gridCol w="5997984"/>
              </a:tblGrid>
              <a:tr h="37084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Workflow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4A7EBB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Testing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Testing is an iterative process that is carried out in conjunction with implementation. System testing follows the completion of the implementation.</a:t>
                      </a:r>
                    </a:p>
                  </a:txBody>
                  <a:tcPr marL="0" marR="0" marT="0" marB="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Deployment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 product release is created, distributed to users and installed in their workplace.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Configuration and change management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This supporting workflow managed changes to the system (see Chapter 25).</a:t>
                      </a:r>
                    </a:p>
                  </a:txBody>
                  <a:tcPr marL="0" marR="0" marT="0" marB="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management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This supporting workflow manages the system development (see Chapters 22 and 23).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Environment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This workflow is concerned with making appropriate software tools available to the software development team.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238" name="Slide Number Placeholder 6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15668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42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RUP good practice</a:t>
            </a:r>
          </a:p>
        </p:txBody>
      </p:sp>
      <p:sp>
        <p:nvSpPr>
          <p:cNvPr id="243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Develop software iteratively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Plan increments based on customer priorities and deliver highest priority increments first.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Manage requirements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Explicitly document customer requirements and keep track of changes to these requirements.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Use component-based architectures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Organize the system architecture as a set of reusable components.</a:t>
            </a:r>
          </a:p>
        </p:txBody>
      </p:sp>
      <p:sp>
        <p:nvSpPr>
          <p:cNvPr id="244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7324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48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RUP good practice</a:t>
            </a:r>
          </a:p>
        </p:txBody>
      </p:sp>
      <p:sp>
        <p:nvSpPr>
          <p:cNvPr id="249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Visually model software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Use graphical UML models to present static and dynamic views of the software.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Verify software quality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Ensure that the software meet’s organizational quality standards.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Control changes to software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Manage software changes using a change management system and configuration management tools.</a:t>
            </a:r>
          </a:p>
        </p:txBody>
      </p:sp>
      <p:sp>
        <p:nvSpPr>
          <p:cNvPr id="250" name="Slide Number Placeholder 4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75668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54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Key points</a:t>
            </a:r>
          </a:p>
        </p:txBody>
      </p:sp>
      <p:sp>
        <p:nvSpPr>
          <p:cNvPr id="255" name="Content Placeholder 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Software processes are the activities involved in producing a software system. Software process models are abstract representations of these processes.</a:t>
            </a:r>
          </a:p>
          <a:p>
            <a:pPr/>
            <a:r>
              <a:t>General process models describe the organization of software processes. Examples of these general models include the ‘waterfall’ model,  incremental development, and reuse-oriented development.</a:t>
            </a:r>
          </a:p>
        </p:txBody>
      </p:sp>
      <p:sp>
        <p:nvSpPr>
          <p:cNvPr id="256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79002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60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Key points</a:t>
            </a:r>
          </a:p>
        </p:txBody>
      </p:sp>
      <p:sp>
        <p:nvSpPr>
          <p:cNvPr id="26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Requirements engineering is the process of developing a software specification.</a:t>
            </a:r>
          </a:p>
          <a:p>
            <a:pPr/>
            <a:r>
              <a:t>Design and implementation processes are concerned with transforming a requirements specification into an executable software system. </a:t>
            </a:r>
          </a:p>
          <a:p>
            <a:pPr/>
            <a:r>
              <a:t>Software validation is the process of checking that the system conforms to its specification and that it meets the real needs of the users of the system.</a:t>
            </a:r>
          </a:p>
          <a:p>
            <a:pPr/>
            <a:r>
              <a:t>Software evolution takes place when you change existing software systems to meet new requirements. The software must evolve to remain useful.</a:t>
            </a:r>
          </a:p>
        </p:txBody>
      </p:sp>
      <p:sp>
        <p:nvSpPr>
          <p:cNvPr id="262" name="Slide Number Placeholder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3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29002" fill="hold"/>
                                        <p:tgtEl>
                                          <p:spTgt spid="2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266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Key points</a:t>
            </a:r>
          </a:p>
        </p:txBody>
      </p:sp>
      <p:sp>
        <p:nvSpPr>
          <p:cNvPr id="267" name="Content Placeholder 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Processes should include activities to cope with change. This may involve a prototyping phase that helps avoid poor decisions on requirements and design. </a:t>
            </a:r>
          </a:p>
          <a:p>
            <a:pPr/>
            <a:r>
              <a:t>Processes may be structured for iterative development and delivery so that changes may be made without disrupting the system as a whole.</a:t>
            </a:r>
          </a:p>
          <a:p>
            <a:pPr/>
            <a:r>
              <a:t>The Rational Unified Process is a modern generic process model that is organized into phases (inception, elaboration, construction and transition) but separates activities (requirements, analysis and design, etc.) from these phases.</a:t>
            </a:r>
          </a:p>
        </p:txBody>
      </p:sp>
      <p:sp>
        <p:nvSpPr>
          <p:cNvPr id="268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9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77346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11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Software prototyping</a:t>
            </a:r>
          </a:p>
        </p:txBody>
      </p:sp>
      <p:sp>
        <p:nvSpPr>
          <p:cNvPr id="112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A prototype </a:t>
            </a:r>
            <a:r>
              <a:rPr>
                <a:solidFill>
                  <a:srgbClr val="46424D"/>
                </a:solidFill>
              </a:rPr>
              <a:t>is an initial version of a system used to demonstrate concepts and try out design options.</a:t>
            </a:r>
            <a:endParaRPr>
              <a:solidFill>
                <a:srgbClr val="46424D"/>
              </a:solidFill>
            </a:endParaRPr>
          </a:p>
          <a:p>
            <a:pPr/>
            <a:r>
              <a:t>A prototype </a:t>
            </a:r>
            <a:r>
              <a:rPr>
                <a:solidFill>
                  <a:srgbClr val="FF0000"/>
                </a:solidFill>
              </a:rPr>
              <a:t>can be used in</a:t>
            </a:r>
            <a:r>
              <a:t>:</a:t>
            </a:r>
          </a:p>
          <a:p>
            <a:pPr lvl="1" marL="742950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The requirements engineering process </a:t>
            </a:r>
            <a:r>
              <a:rPr>
                <a:solidFill>
                  <a:srgbClr val="46424D"/>
                </a:solidFill>
              </a:rPr>
              <a:t>to help with requirements elicitation and validation;</a:t>
            </a:r>
          </a:p>
          <a:p>
            <a:pPr lvl="1" marL="742950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In design processes </a:t>
            </a:r>
            <a:r>
              <a:rPr>
                <a:solidFill>
                  <a:srgbClr val="46424D"/>
                </a:solidFill>
              </a:rPr>
              <a:t>to explore options and develop a UI design;</a:t>
            </a:r>
          </a:p>
          <a:p>
            <a:pPr lvl="1" marL="742950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In the testing process </a:t>
            </a:r>
            <a:r>
              <a:rPr>
                <a:solidFill>
                  <a:srgbClr val="46424D"/>
                </a:solidFill>
              </a:rPr>
              <a:t>to run back-to-back tests.</a:t>
            </a:r>
          </a:p>
        </p:txBody>
      </p:sp>
      <p:sp>
        <p:nvSpPr>
          <p:cNvPr id="113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" name="音频录音.m4a" descr="音频录音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99000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19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Benefits of prototyping</a:t>
            </a:r>
          </a:p>
        </p:txBody>
      </p:sp>
      <p:sp>
        <p:nvSpPr>
          <p:cNvPr id="120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Improved system usability.</a:t>
            </a:r>
          </a:p>
          <a:p>
            <a:pPr/>
            <a:r>
              <a:t>A closer match to users’ real needs.</a:t>
            </a:r>
          </a:p>
          <a:p>
            <a:pPr/>
            <a:r>
              <a:t>Improved design quality.</a:t>
            </a:r>
          </a:p>
          <a:p>
            <a:pPr/>
            <a:r>
              <a:t>Improved maintainability.</a:t>
            </a:r>
          </a:p>
          <a:p>
            <a:pPr/>
            <a:r>
              <a:t>Reduced development effort.</a:t>
            </a:r>
          </a:p>
        </p:txBody>
      </p:sp>
      <p:sp>
        <p:nvSpPr>
          <p:cNvPr id="121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54015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25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The process of prototype development</a:t>
            </a:r>
            <a:br/>
          </a:p>
        </p:txBody>
      </p:sp>
      <p:pic>
        <p:nvPicPr>
          <p:cNvPr id="12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0574" y="2608352"/>
            <a:ext cx="7627165" cy="21629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 Placeholder 6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" name="音频录音.m4a" descr="音频录音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5667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31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Prototype development</a:t>
            </a:r>
          </a:p>
        </p:txBody>
      </p:sp>
      <p:sp>
        <p:nvSpPr>
          <p:cNvPr id="132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May be </a:t>
            </a:r>
            <a:r>
              <a:rPr>
                <a:solidFill>
                  <a:srgbClr val="FF0000"/>
                </a:solidFill>
              </a:rPr>
              <a:t>based on rapid prototyping languages or tools</a:t>
            </a:r>
            <a:endParaRPr>
              <a:solidFill>
                <a:srgbClr val="FF0000"/>
              </a:solidFill>
            </a:endParaRPr>
          </a:p>
          <a:p>
            <a:pPr/>
            <a:r>
              <a:t>May involve leaving out functionality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Prototype should focus on areas of the product that are not well-understood;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Error checking and recovery may not be included in the prototype;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Focus on functional rather than non-functional requirements such as reliability and security</a:t>
            </a:r>
          </a:p>
        </p:txBody>
      </p:sp>
      <p:sp>
        <p:nvSpPr>
          <p:cNvPr id="133" name="Slide Number Placeholder 4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12335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37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Throw-away prototypes</a:t>
            </a:r>
          </a:p>
        </p:txBody>
      </p:sp>
      <p:sp>
        <p:nvSpPr>
          <p:cNvPr id="138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Prototypes should be discarded </a:t>
            </a:r>
            <a:r>
              <a:rPr>
                <a:solidFill>
                  <a:srgbClr val="46424D"/>
                </a:solidFill>
              </a:rPr>
              <a:t>after development as they are not a good basis for a production system:</a:t>
            </a:r>
            <a:endParaRPr>
              <a:solidFill>
                <a:srgbClr val="46424D"/>
              </a:solidFill>
            </a:endParaRPr>
          </a:p>
          <a:p>
            <a:pPr lvl="1" marL="742950" indent="-285750">
              <a:spcBef>
                <a:spcPts val="300"/>
              </a:spcBef>
              <a:defRPr sz="2000"/>
            </a:pPr>
            <a:r>
              <a:t>It may be impossible to tune the system to meet non-functional requirements;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Prototypes are normally undocumented;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The prototype structure is usually degraded through rapid change;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The prototype probably will not meet normal organisational quality standards.</a:t>
            </a:r>
          </a:p>
        </p:txBody>
      </p:sp>
      <p:sp>
        <p:nvSpPr>
          <p:cNvPr id="139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20677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43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Incremental delivery</a:t>
            </a:r>
          </a:p>
        </p:txBody>
      </p:sp>
      <p:sp>
        <p:nvSpPr>
          <p:cNvPr id="144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Rather than deliver the system as a single delivery, </a:t>
            </a:r>
            <a:r>
              <a:rPr>
                <a:solidFill>
                  <a:srgbClr val="FF0000"/>
                </a:solidFill>
              </a:rPr>
              <a:t>the development and delivery is broken down into increments</a:t>
            </a:r>
            <a:r>
              <a:t> with each increment delivering part of the required functionality.</a:t>
            </a:r>
          </a:p>
          <a:p>
            <a:pPr/>
            <a:r>
              <a:t>User requirements are prioritised and the highest priority requirements are included in early increments.</a:t>
            </a:r>
          </a:p>
          <a:p>
            <a:pPr/>
            <a:r>
              <a:t>Once the development of an increment is started, the requirements are frozen though requirements for later increments can continue to evolve.</a:t>
            </a:r>
          </a:p>
        </p:txBody>
      </p:sp>
      <p:sp>
        <p:nvSpPr>
          <p:cNvPr id="145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48999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Chapter 2 Software Processes</a:t>
            </a:r>
          </a:p>
        </p:txBody>
      </p:sp>
      <p:sp>
        <p:nvSpPr>
          <p:cNvPr id="149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/>
            <a:r>
              <a:t>Incremental development and delivery</a:t>
            </a:r>
          </a:p>
        </p:txBody>
      </p:sp>
      <p:sp>
        <p:nvSpPr>
          <p:cNvPr id="15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Incremental development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Develop the </a:t>
            </a:r>
            <a:r>
              <a:rPr>
                <a:solidFill>
                  <a:srgbClr val="FF0000"/>
                </a:solidFill>
              </a:rPr>
              <a:t>system in increments and evaluate each increment before proceeding to the development of the next increment</a:t>
            </a:r>
            <a:r>
              <a:t>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Normal approach used in agile methods;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Evaluation done by user/customer proxy.</a:t>
            </a:r>
          </a:p>
          <a:p>
            <a:pPr/>
            <a:r>
              <a:t>Incremental delivery</a:t>
            </a:r>
          </a:p>
          <a:p>
            <a:pPr lvl="1" marL="742950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Deploy an increment for use by end-users;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More realistic evaluation about practical use of software;</a:t>
            </a:r>
          </a:p>
          <a:p>
            <a:pPr lvl="1" marL="742950" indent="-285750">
              <a:spcBef>
                <a:spcPts val="300"/>
              </a:spcBef>
              <a:defRPr sz="2000"/>
            </a:pPr>
            <a:r>
              <a:t>Difficult to implement for replacement systems as increments have less functionality than the system being replaced.</a:t>
            </a:r>
          </a:p>
        </p:txBody>
      </p:sp>
      <p:sp>
        <p:nvSpPr>
          <p:cNvPr id="151" name="Slide Number Placeholder 4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" name="音频录音.m4a" descr="音频录音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95639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